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4" r:id="rId2"/>
    <p:sldId id="257" r:id="rId3"/>
    <p:sldId id="295" r:id="rId4"/>
    <p:sldId id="296" r:id="rId5"/>
    <p:sldId id="297" r:id="rId6"/>
    <p:sldId id="284" r:id="rId7"/>
    <p:sldId id="288" r:id="rId8"/>
    <p:sldId id="291" r:id="rId9"/>
    <p:sldId id="289" r:id="rId10"/>
    <p:sldId id="262" r:id="rId11"/>
    <p:sldId id="290" r:id="rId12"/>
    <p:sldId id="293" r:id="rId13"/>
    <p:sldId id="269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a Mešiček" initials="IM" lastIdx="1" clrIdx="0">
    <p:extLst>
      <p:ext uri="{19B8F6BF-5375-455C-9EA6-DF929625EA0E}">
        <p15:presenceInfo xmlns:p15="http://schemas.microsoft.com/office/powerpoint/2012/main" userId="S-1-5-21-1441457833-3189207002-2221041096-95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16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842808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159955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224774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10232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37320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125513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029729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388865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269033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794111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687704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F4E49-6BBC-4D24-9589-4E412CE6D6DE}" type="datetimeFigureOut">
              <a:rPr lang="en-SI" smtClean="0"/>
              <a:t>18/04/2025</a:t>
            </a:fld>
            <a:endParaRPr lang="en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0EBFB-F054-4EAA-A776-C5049C71254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00376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:///\\srvupfs01\FAMNIT_home$\ira.mesicek\Desktop\Annex%203_Possibilites%20of%20cofinancing%20the%20mobility_E+%20ka131_STUDY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earning-agreement.eu/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international@famnit.upr.si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eferat@famnit.upr.s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s://erasmusplay.com/e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arktomforde.com/academic/undergraduates/Email-Etiquette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international@famnit.upr.si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B48301-993A-4CB7-8922-9AAE349DF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554" y="1138176"/>
            <a:ext cx="6230652" cy="178018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892BAFE-D589-47D6-84E7-28751BCB7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0880" y="2158331"/>
            <a:ext cx="6858000" cy="3905298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  <a:ea typeface="Verdana" panose="020B0604030504040204" pitchFamily="34" charset="0"/>
              </a:rPr>
              <a:t>Study Exchange: </a:t>
            </a:r>
            <a:br>
              <a:rPr lang="en-US" sz="5400" b="1" dirty="0">
                <a:solidFill>
                  <a:srgbClr val="00B0F0"/>
                </a:solidFill>
                <a:ea typeface="Verdana" panose="020B0604030504040204" pitchFamily="34" charset="0"/>
              </a:rPr>
            </a:br>
            <a:r>
              <a:rPr lang="en-US" sz="5400" b="1" dirty="0">
                <a:solidFill>
                  <a:srgbClr val="00B0F0"/>
                </a:solidFill>
                <a:ea typeface="Verdana" panose="020B0604030504040204" pitchFamily="34" charset="0"/>
              </a:rPr>
              <a:t>Al</a:t>
            </a:r>
            <a:r>
              <a:rPr lang="en-US" sz="5400" b="1" dirty="0">
                <a:solidFill>
                  <a:srgbClr val="00B0F0"/>
                </a:solidFill>
              </a:rPr>
              <a:t>l you need to know to well-prepare</a:t>
            </a:r>
            <a:b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</a:rPr>
            </a:br>
            <a:endParaRPr lang="en-SI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429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DDBD9B78-43FF-4ABF-8D87-42429E6C85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820" y="1002068"/>
            <a:ext cx="8880508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You've applied and have been officially selected, as indicated by your Erasmus+ Decision – WHAT COMES NEXT?</a:t>
            </a:r>
            <a:endParaRPr lang="en-SI" sz="3600" b="1" dirty="0">
              <a:solidFill>
                <a:srgbClr val="7030A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3AC12D-150A-43F6-9E0E-791A20C8A2DB}"/>
              </a:ext>
            </a:extLst>
          </p:cNvPr>
          <p:cNvSpPr txBox="1"/>
          <p:nvPr/>
        </p:nvSpPr>
        <p:spPr>
          <a:xfrm>
            <a:off x="178740" y="2633716"/>
            <a:ext cx="406998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70C0"/>
                </a:solidFill>
              </a:rPr>
              <a:t>Carrying out the application procedure at the host institution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92D050"/>
                </a:solidFill>
              </a:rPr>
              <a:t>Applying for Erasmus co-funding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accent2"/>
                </a:solidFill>
              </a:rPr>
              <a:t>Completing mobility documentation</a:t>
            </a:r>
            <a:endParaRPr lang="en-US" sz="2400" b="1" dirty="0">
              <a:solidFill>
                <a:srgbClr val="92D05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B0F0"/>
                </a:solidFill>
              </a:rPr>
              <a:t>General preparation: accommodation, health insurance, visa</a:t>
            </a:r>
          </a:p>
          <a:p>
            <a:pPr algn="ctr"/>
            <a:endParaRPr lang="en-US" sz="2400" b="1" dirty="0">
              <a:solidFill>
                <a:srgbClr val="92D050"/>
              </a:solidFill>
            </a:endParaRPr>
          </a:p>
          <a:p>
            <a:pPr algn="ctr"/>
            <a:endParaRPr lang="en-US" sz="2400" b="1" dirty="0">
              <a:solidFill>
                <a:schemeClr val="accent2"/>
              </a:solidFill>
            </a:endParaRPr>
          </a:p>
          <a:p>
            <a:pPr algn="ctr"/>
            <a:endParaRPr lang="en-US" sz="2400" b="1" dirty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SI" sz="2400" dirty="0">
              <a:solidFill>
                <a:srgbClr val="0070C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29C5ED-9B9F-4131-BC9D-C64EFD33F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335" y="2727901"/>
            <a:ext cx="4301312" cy="3024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8064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DDBD9B78-43FF-4ABF-8D87-42429E6C85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70" y="928105"/>
            <a:ext cx="8880508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Applying to the Partner Institution (Application procedures)</a:t>
            </a:r>
            <a:br>
              <a:rPr lang="en-US" sz="3600" b="1" dirty="0">
                <a:solidFill>
                  <a:srgbClr val="0070C0"/>
                </a:solidFill>
              </a:rPr>
            </a:br>
            <a:endParaRPr lang="en-SI" sz="3600" b="1" dirty="0">
              <a:solidFill>
                <a:srgbClr val="7030A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3AC12D-150A-43F6-9E0E-791A20C8A2DB}"/>
              </a:ext>
            </a:extLst>
          </p:cNvPr>
          <p:cNvSpPr txBox="1"/>
          <p:nvPr/>
        </p:nvSpPr>
        <p:spPr>
          <a:xfrm>
            <a:off x="423133" y="2100884"/>
            <a:ext cx="803745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dirty="0"/>
              <a:t>Check the host institution´s website and get acquainted with the </a:t>
            </a:r>
            <a:r>
              <a:rPr lang="en-US" sz="1600" b="1" dirty="0"/>
              <a:t>host institution´s study calendar.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b="1" dirty="0"/>
              <a:t>Partner institution reaches out directly to your UP student email </a:t>
            </a:r>
            <a:r>
              <a:rPr lang="en-US" sz="1600" dirty="0"/>
              <a:t>with all essential information, such us application instructions, course catalog, etc. (be aware of the </a:t>
            </a:r>
            <a:r>
              <a:rPr lang="en-US" sz="1600" b="1" dirty="0"/>
              <a:t>deadlines</a:t>
            </a:r>
            <a:r>
              <a:rPr lang="en-US" sz="1600" dirty="0"/>
              <a:t>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b="1" dirty="0"/>
              <a:t>Complete required paper work/online forms </a:t>
            </a:r>
            <a:r>
              <a:rPr lang="en-US" sz="1600" dirty="0"/>
              <a:t>requested by your host institution (*English Certificate)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dirty="0"/>
              <a:t>Upon successful completion, the host institution will issue you an </a:t>
            </a:r>
            <a:r>
              <a:rPr lang="en-US" sz="1600" b="1" dirty="0"/>
              <a:t>Acceptance Letter.</a:t>
            </a:r>
          </a:p>
          <a:p>
            <a:pPr algn="just"/>
            <a:endParaRPr lang="en-US" dirty="0"/>
          </a:p>
          <a:p>
            <a:pPr algn="just"/>
            <a:endParaRPr lang="en-SI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C878ED-C37B-41DF-B3A4-36FF9CF26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936" y="3977307"/>
            <a:ext cx="2926178" cy="19525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5AF47D-5F8F-4927-91F4-F9A9B5630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917" y="3977307"/>
            <a:ext cx="3066554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00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DDBD9B78-43FF-4ABF-8D87-42429E6C85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1746" y="1126594"/>
            <a:ext cx="888050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92D050"/>
                </a:solidFill>
              </a:rPr>
              <a:t>Applying for co-financing: Financial Agreement</a:t>
            </a:r>
            <a:endParaRPr lang="en-SI" sz="3600" b="1" dirty="0">
              <a:solidFill>
                <a:srgbClr val="92D05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FD5D13-A703-420D-8B03-DC7C1B6FD72C}"/>
              </a:ext>
            </a:extLst>
          </p:cNvPr>
          <p:cNvSpPr txBox="1"/>
          <p:nvPr/>
        </p:nvSpPr>
        <p:spPr>
          <a:xfrm>
            <a:off x="495907" y="1712919"/>
            <a:ext cx="80096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dirty="0"/>
              <a:t>Once a student is selected for mobility under the call, </a:t>
            </a:r>
            <a:r>
              <a:rPr lang="en-US" sz="1600" b="1" dirty="0"/>
              <a:t>Erasmus+ financial support is not automatically assigned.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dirty="0"/>
              <a:t>Detailed instructions for applying for Erasmus+ co-funding will </a:t>
            </a:r>
            <a:r>
              <a:rPr lang="en-US" sz="1600" b="1" dirty="0"/>
              <a:t>be sent to your UP student email </a:t>
            </a:r>
            <a:r>
              <a:rPr lang="en-US" sz="1600" dirty="0"/>
              <a:t>by the UP Project Office, which manages all matters related to the scholarship (students going in winter semester will be informed first, students going in summer semester second).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dirty="0"/>
              <a:t>The basis for concluding a financial agreement are </a:t>
            </a:r>
            <a:r>
              <a:rPr lang="en-US" sz="1600" b="1" dirty="0"/>
              <a:t>Acceptance Letter and signed learning agreement (OLA)</a:t>
            </a:r>
            <a:endParaRPr lang="en-SI" sz="1600" b="1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FA5B1B9-5344-4820-ADBE-B76BA6138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195428"/>
              </p:ext>
            </p:extLst>
          </p:nvPr>
        </p:nvGraphicFramePr>
        <p:xfrm>
          <a:off x="394666" y="3770416"/>
          <a:ext cx="8617588" cy="203661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66656">
                  <a:extLst>
                    <a:ext uri="{9D8B030D-6E8A-4147-A177-3AD203B41FA5}">
                      <a16:colId xmlns:a16="http://schemas.microsoft.com/office/drawing/2014/main" val="77271592"/>
                    </a:ext>
                  </a:extLst>
                </a:gridCol>
                <a:gridCol w="5150932">
                  <a:extLst>
                    <a:ext uri="{9D8B030D-6E8A-4147-A177-3AD203B41FA5}">
                      <a16:colId xmlns:a16="http://schemas.microsoft.com/office/drawing/2014/main" val="2294727608"/>
                    </a:ext>
                  </a:extLst>
                </a:gridCol>
              </a:tblGrid>
              <a:tr h="203661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Co-financing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Options in a nutshell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More info: </a:t>
                      </a:r>
                      <a:r>
                        <a:rPr lang="en-US" dirty="0">
                          <a:solidFill>
                            <a:schemeClr val="bg1"/>
                          </a:solidFill>
                          <a:hlinkClick r:id="rId3" action="ppaction://hlinkfile"/>
                        </a:rPr>
                        <a:t>Annex 3_ Possibilities of co-financing the mobility_KA131_STUDY</a:t>
                      </a:r>
                      <a:endParaRPr lang="en-SI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6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Monthly grant: 550€-674€</a:t>
                      </a:r>
                      <a:r>
                        <a:rPr lang="en-US" sz="1600" dirty="0"/>
                        <a:t>, depending on the country of destination.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600" dirty="0">
                          <a:solidFill>
                            <a:srgbClr val="FFFF00"/>
                          </a:solidFill>
                        </a:rPr>
                        <a:t>Support for travel costs </a:t>
                      </a:r>
                      <a:r>
                        <a:rPr lang="en-US" sz="1600" dirty="0"/>
                        <a:t>based on the distance and mode of travel.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600" dirty="0"/>
                        <a:t>Additional funding for students with fever opportunities (250€/month).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914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2450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DDBD9B78-43FF-4ABF-8D87-42429E6C85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879420"/>
            <a:ext cx="888050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Completing mobility documentation</a:t>
            </a:r>
            <a:br>
              <a:rPr lang="en-US" sz="3600" b="1" dirty="0">
                <a:solidFill>
                  <a:schemeClr val="accent2"/>
                </a:solidFill>
              </a:rPr>
            </a:br>
            <a:r>
              <a:rPr lang="en-US" sz="3600" b="1" dirty="0"/>
              <a:t>2 core documents:</a:t>
            </a:r>
            <a:endParaRPr lang="en-SI" sz="3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4E27E1-41AA-43E4-B21E-9D09B5E04A7E}"/>
              </a:ext>
            </a:extLst>
          </p:cNvPr>
          <p:cNvSpPr txBox="1"/>
          <p:nvPr/>
        </p:nvSpPr>
        <p:spPr>
          <a:xfrm>
            <a:off x="4441371" y="2084121"/>
            <a:ext cx="43278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Simultaneously, </a:t>
            </a:r>
            <a:r>
              <a:rPr lang="en-US" b="1" dirty="0">
                <a:solidFill>
                  <a:schemeClr val="accent2"/>
                </a:solidFill>
              </a:rPr>
              <a:t>Application Form for the Conclusion of and Amendments to the Learning Agreement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needs to be completed.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Internal form</a:t>
            </a:r>
            <a:r>
              <a:rPr lang="en-US" dirty="0"/>
              <a:t>, signed by you, your study program coordinator and FAMNIT </a:t>
            </a:r>
            <a:r>
              <a:rPr lang="en-US" dirty="0" err="1"/>
              <a:t>Referat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internal document serves as an </a:t>
            </a:r>
            <a:r>
              <a:rPr lang="en-US" b="1" dirty="0"/>
              <a:t>essential basis for recognition procedure </a:t>
            </a:r>
            <a:r>
              <a:rPr lang="en-US" dirty="0"/>
              <a:t>of study outcomes carried out at your study exchange.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Includes your selected courses from abroad and their counterparts at FAMNIT.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4F8BB5-4495-4F25-9D88-F0C1D2F89833}"/>
              </a:ext>
            </a:extLst>
          </p:cNvPr>
          <p:cNvSpPr txBox="1"/>
          <p:nvPr/>
        </p:nvSpPr>
        <p:spPr>
          <a:xfrm>
            <a:off x="160980" y="2214749"/>
            <a:ext cx="40606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Online Learning Agreement (OLA)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Tripartite agreement</a:t>
            </a:r>
            <a:r>
              <a:rPr lang="en-US" dirty="0"/>
              <a:t>, signed by three parties: you, your study program coordinator and the responsible person at host institution.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Includes your selected courses from abroad and their counterparts at FAMNIT.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Agrees the contents of the mobility and the process of recognition of learning outcomes obtained abroad.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7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343C2B-1A13-40F4-AA1D-64A0CFA26156}"/>
              </a:ext>
            </a:extLst>
          </p:cNvPr>
          <p:cNvSpPr txBox="1"/>
          <p:nvPr/>
        </p:nvSpPr>
        <p:spPr>
          <a:xfrm>
            <a:off x="356530" y="963289"/>
            <a:ext cx="819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 to the relevant mobility documentation:</a:t>
            </a:r>
            <a:endParaRPr lang="en-SI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Access to relevant documents for the mobility">
            <a:hlinkClick r:id="" action="ppaction://media"/>
            <a:extLst>
              <a:ext uri="{FF2B5EF4-FFF2-40B4-BE49-F238E27FC236}">
                <a16:creationId xmlns:a16="http://schemas.microsoft.com/office/drawing/2014/main" id="{1AC7582E-7208-4031-A30D-4741934852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008" y="154806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96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75129D1E-DC38-4CCA-94BD-58825A374AF6}"/>
              </a:ext>
            </a:extLst>
          </p:cNvPr>
          <p:cNvSpPr txBox="1">
            <a:spLocks/>
          </p:cNvSpPr>
          <p:nvPr/>
        </p:nvSpPr>
        <p:spPr>
          <a:xfrm>
            <a:off x="-722116" y="1017890"/>
            <a:ext cx="10588228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accent2"/>
                </a:solidFill>
                <a:latin typeface="+mn-lt"/>
              </a:rPr>
              <a:t>Online Learning Agreement (OLA)</a:t>
            </a:r>
            <a:endParaRPr lang="en-SI" sz="3200" b="1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00C53C-A2E5-4A81-8A96-967C56B45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32" y="4037609"/>
            <a:ext cx="3560098" cy="2002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6D4AD5-BFED-4B76-81C3-6C3B6A041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764" y="1907770"/>
            <a:ext cx="3553371" cy="20025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9F3726-68A6-4587-85CE-1F5D5E4ACD99}"/>
              </a:ext>
            </a:extLst>
          </p:cNvPr>
          <p:cNvSpPr txBox="1"/>
          <p:nvPr/>
        </p:nvSpPr>
        <p:spPr>
          <a:xfrm flipH="1">
            <a:off x="4229231" y="3353657"/>
            <a:ext cx="44203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92D050"/>
                </a:solidFill>
                <a:cs typeface="Arial" panose="020B0604020202020204" pitchFamily="34" charset="0"/>
              </a:rPr>
              <a:t>Sending Institution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cs typeface="Arial" panose="020B0604020202020204" pitchFamily="34" charset="0"/>
              </a:rPr>
              <a:t>Slovenia, University of </a:t>
            </a:r>
            <a:r>
              <a:rPr lang="en-US" sz="1600" b="1" dirty="0" err="1">
                <a:cs typeface="Arial" panose="020B0604020202020204" pitchFamily="34" charset="0"/>
              </a:rPr>
              <a:t>Primorska</a:t>
            </a:r>
            <a:endParaRPr lang="en-US" sz="1600" b="1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cs typeface="Arial" panose="020B0604020202020204" pitchFamily="34" charset="0"/>
              </a:rPr>
              <a:t>Erasmus code: </a:t>
            </a:r>
            <a:r>
              <a:rPr lang="en-US" sz="1600" b="1" dirty="0">
                <a:cs typeface="Arial" panose="020B0604020202020204" pitchFamily="34" charset="0"/>
              </a:rPr>
              <a:t>SI KOPER03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cs typeface="Arial" panose="020B0604020202020204" pitchFamily="34" charset="0"/>
              </a:rPr>
              <a:t>Faculty of Mathematics, Natural Sciences and Information Technologies</a:t>
            </a:r>
            <a:endParaRPr lang="en-US" sz="1600" b="1" dirty="0">
              <a:solidFill>
                <a:srgbClr val="92D050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600" b="1" dirty="0">
                <a:solidFill>
                  <a:srgbClr val="92D050"/>
                </a:solidFill>
                <a:cs typeface="Arial" panose="020B0604020202020204" pitchFamily="34" charset="0"/>
              </a:rPr>
              <a:t>Sending Contact Person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cs typeface="Arial" panose="020B0604020202020204" pitchFamily="34" charset="0"/>
              </a:rPr>
              <a:t>Ira Mešiček, UP FAMNIT International Office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cs typeface="Arial" panose="020B0604020202020204" pitchFamily="34" charset="0"/>
              </a:rPr>
              <a:t>international@famnit.upr.si, +386 5 61 17 594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b="1" dirty="0">
              <a:cs typeface="Arial" panose="020B0604020202020204" pitchFamily="34" charset="0"/>
            </a:endParaRPr>
          </a:p>
          <a:p>
            <a:pPr algn="ctr"/>
            <a:r>
              <a:rPr lang="en-US" sz="1600" b="1" dirty="0">
                <a:solidFill>
                  <a:srgbClr val="92D050"/>
                </a:solidFill>
                <a:cs typeface="Arial" panose="020B0604020202020204" pitchFamily="34" charset="0"/>
              </a:rPr>
              <a:t>Sending Responsible Person (signatory person)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b="1" dirty="0">
                <a:cs typeface="Arial" panose="020B0604020202020204" pitchFamily="34" charset="0"/>
              </a:rPr>
              <a:t>your study program coordinator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b="1" dirty="0"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77859-675E-4F15-8EFD-A1FD4492D184}"/>
              </a:ext>
            </a:extLst>
          </p:cNvPr>
          <p:cNvSpPr txBox="1">
            <a:spLocks/>
          </p:cNvSpPr>
          <p:nvPr/>
        </p:nvSpPr>
        <p:spPr>
          <a:xfrm>
            <a:off x="4344754" y="1754579"/>
            <a:ext cx="4304804" cy="1674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7030A0"/>
                </a:solidFill>
              </a:rPr>
              <a:t>Two step procedure:</a:t>
            </a:r>
            <a:r>
              <a:rPr lang="en-US" sz="1800" b="1" dirty="0">
                <a:solidFill>
                  <a:srgbClr val="002060"/>
                </a:solidFill>
              </a:rPr>
              <a:t> Login In &amp; Start creating your OLA via </a:t>
            </a:r>
            <a:r>
              <a:rPr lang="en-US" sz="1800" b="1" dirty="0">
                <a:solidFill>
                  <a:srgbClr val="002060"/>
                </a:solidFill>
                <a:hlinkClick r:id="rId5"/>
              </a:rPr>
              <a:t>https://learning-agreement.eu/</a:t>
            </a:r>
            <a:endParaRPr lang="en-US" sz="1800" b="1" dirty="0">
              <a:solidFill>
                <a:srgbClr val="002060"/>
              </a:solidFill>
            </a:endParaRPr>
          </a:p>
          <a:p>
            <a:r>
              <a:rPr lang="en-US" sz="1800" b="1" dirty="0">
                <a:solidFill>
                  <a:srgbClr val="002060"/>
                </a:solidFill>
              </a:rPr>
              <a:t>Before you add your signature, make sure to double check the information provided.</a:t>
            </a:r>
          </a:p>
        </p:txBody>
      </p:sp>
    </p:spTree>
    <p:extLst>
      <p:ext uri="{BB962C8B-B14F-4D97-AF65-F5344CB8AC3E}">
        <p14:creationId xmlns:p14="http://schemas.microsoft.com/office/powerpoint/2010/main" val="3739335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75129D1E-DC38-4CCA-94BD-58825A374AF6}"/>
              </a:ext>
            </a:extLst>
          </p:cNvPr>
          <p:cNvSpPr txBox="1">
            <a:spLocks/>
          </p:cNvSpPr>
          <p:nvPr/>
        </p:nvSpPr>
        <p:spPr>
          <a:xfrm>
            <a:off x="4500541" y="1110945"/>
            <a:ext cx="4269180" cy="164352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accent2"/>
                </a:solidFill>
                <a:latin typeface="+mn-lt"/>
              </a:rPr>
              <a:t>Application Form for the Conclusion of and Amendments to the Learning Agreement</a:t>
            </a:r>
            <a:endParaRPr lang="en-SI" sz="2800" b="1" i="1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912C25-D51E-44D6-8406-9C6B22860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63" y="591066"/>
            <a:ext cx="4029805" cy="56758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F4620F7-4212-4E27-BE42-2EB8B70AE8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28" r="128" b="16364"/>
          <a:stretch/>
        </p:blipFill>
        <p:spPr>
          <a:xfrm>
            <a:off x="2608162" y="2819786"/>
            <a:ext cx="6360132" cy="368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2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6C3476A-AD9D-4554-826E-D7A30D65B069}"/>
              </a:ext>
            </a:extLst>
          </p:cNvPr>
          <p:cNvSpPr txBox="1">
            <a:spLocks/>
          </p:cNvSpPr>
          <p:nvPr/>
        </p:nvSpPr>
        <p:spPr>
          <a:xfrm>
            <a:off x="-336260" y="964923"/>
            <a:ext cx="9432758" cy="834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accent2"/>
                </a:solidFill>
                <a:latin typeface="+mn-lt"/>
              </a:rPr>
              <a:t>Finalizing Paperwork step by step:</a:t>
            </a:r>
          </a:p>
          <a:p>
            <a:pPr algn="ctr"/>
            <a:r>
              <a:rPr lang="en-US" sz="2800" b="1" dirty="0">
                <a:solidFill>
                  <a:srgbClr val="92D050"/>
                </a:solidFill>
                <a:latin typeface="+mn-lt"/>
              </a:rPr>
              <a:t>A must-do before you start your study exchange.</a:t>
            </a:r>
            <a:endParaRPr lang="en-SI" sz="2800" b="1" dirty="0">
              <a:solidFill>
                <a:srgbClr val="92D050"/>
              </a:solidFill>
              <a:latin typeface="+mn-lt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3E10724-02BA-4A25-B036-223917862F71}"/>
              </a:ext>
            </a:extLst>
          </p:cNvPr>
          <p:cNvSpPr txBox="1">
            <a:spLocks/>
          </p:cNvSpPr>
          <p:nvPr/>
        </p:nvSpPr>
        <p:spPr>
          <a:xfrm>
            <a:off x="360322" y="1935678"/>
            <a:ext cx="8134598" cy="53854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Choose courses in accordance to your curriculum - </a:t>
            </a:r>
            <a:r>
              <a:rPr lang="en-US" sz="1600" dirty="0">
                <a:solidFill>
                  <a:srgbClr val="002060"/>
                </a:solidFill>
              </a:rPr>
              <a:t>Selected courses and recognition process needs to be </a:t>
            </a:r>
            <a:r>
              <a:rPr lang="en-US" sz="1600" b="1" dirty="0">
                <a:solidFill>
                  <a:srgbClr val="002060"/>
                </a:solidFill>
              </a:rPr>
              <a:t>identical on both documents</a:t>
            </a:r>
            <a:r>
              <a:rPr lang="en-US" sz="1600" dirty="0">
                <a:solidFill>
                  <a:srgbClr val="002060"/>
                </a:solidFill>
              </a:rPr>
              <a:t>.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Fill out OLA &amp; Application Form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for the Conclusion of and Amendments to the Learning Agreement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 the same time.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Export OLA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pdf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Send both documents to your study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programme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coordinator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(cc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international@famnit.upr.si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referat@famnit.upr.si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)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Modify OLA &amp; Application Form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according to coordinator´s feedback</a:t>
            </a:r>
            <a:r>
              <a:rPr lang="en-US" sz="1600" dirty="0">
                <a:solidFill>
                  <a:srgbClr val="002060"/>
                </a:solidFill>
              </a:rPr>
              <a:t>, if needed.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Once the Application form is </a:t>
            </a:r>
            <a:r>
              <a:rPr lang="en-US" sz="1600" dirty="0">
                <a:solidFill>
                  <a:srgbClr val="002060"/>
                </a:solidFill>
              </a:rPr>
              <a:t>approved and signed by the coordinator</a:t>
            </a:r>
            <a:r>
              <a:rPr lang="en-US" sz="1600" b="1" dirty="0">
                <a:solidFill>
                  <a:srgbClr val="002060"/>
                </a:solidFill>
              </a:rPr>
              <a:t>, proceed with the submission to FAMNIT </a:t>
            </a:r>
            <a:r>
              <a:rPr lang="en-US" sz="1600" b="1" dirty="0" err="1">
                <a:solidFill>
                  <a:srgbClr val="002060"/>
                </a:solidFill>
              </a:rPr>
              <a:t>Referat</a:t>
            </a:r>
            <a:r>
              <a:rPr lang="en-US" sz="1600" dirty="0">
                <a:solidFill>
                  <a:srgbClr val="002060"/>
                </a:solidFill>
              </a:rPr>
              <a:t> (via email or in person).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US" sz="1600" b="1" dirty="0">
                <a:solidFill>
                  <a:srgbClr val="002060"/>
                </a:solidFill>
              </a:rPr>
              <a:t>Sign OLA.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OLA is confirmed and signed by coordinator,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host institution responsible person needs to add their signature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en-US" sz="1600" b="1" dirty="0">
                <a:solidFill>
                  <a:srgbClr val="92D050"/>
                </a:solidFill>
              </a:rPr>
              <a:t>Your mobility documents are now successfully finalized! </a:t>
            </a:r>
            <a:endParaRPr kumimoji="0" lang="en-SI" sz="16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21621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AC439E-BBF2-485D-998A-386E708A9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990" y="4292931"/>
            <a:ext cx="5385322" cy="2315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3D247C-E337-44EC-B8AB-084995C36B5E}"/>
              </a:ext>
            </a:extLst>
          </p:cNvPr>
          <p:cNvSpPr txBox="1"/>
          <p:nvPr/>
        </p:nvSpPr>
        <p:spPr>
          <a:xfrm>
            <a:off x="436170" y="734545"/>
            <a:ext cx="4181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3600" b="1" dirty="0">
                <a:solidFill>
                  <a:srgbClr val="00B0F0"/>
                </a:solidFill>
              </a:rPr>
              <a:t>General preparation</a:t>
            </a:r>
            <a:endParaRPr kumimoji="0" lang="en-SI" sz="36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437757-D224-47A5-ADFC-02949C6B4237}"/>
              </a:ext>
            </a:extLst>
          </p:cNvPr>
          <p:cNvSpPr txBox="1"/>
          <p:nvPr/>
        </p:nvSpPr>
        <p:spPr>
          <a:xfrm>
            <a:off x="179875" y="1498322"/>
            <a:ext cx="859979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sz="1600" kern="0" dirty="0"/>
              <a:t>Prepare for your exchange by </a:t>
            </a:r>
            <a:r>
              <a:rPr lang="en-US" sz="1600" b="1" kern="0" dirty="0"/>
              <a:t>researching your destination </a:t>
            </a:r>
            <a:r>
              <a:rPr lang="en-US" sz="1600" kern="0" dirty="0"/>
              <a:t>and </a:t>
            </a:r>
            <a:r>
              <a:rPr lang="en-US" sz="1600" b="1" kern="0" dirty="0"/>
              <a:t>arranging travel.</a:t>
            </a:r>
          </a:p>
          <a:p>
            <a:pPr marL="28575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sz="1600" b="1" kern="0" dirty="0"/>
              <a:t>Secure accommodation for your stay: </a:t>
            </a:r>
            <a:r>
              <a:rPr lang="en-US" sz="1600" kern="0" dirty="0"/>
              <a:t>assistance of the host institution and local ESN, </a:t>
            </a:r>
            <a:r>
              <a:rPr lang="en-US" sz="1600" kern="0" dirty="0">
                <a:hlinkClick r:id="rId4"/>
              </a:rPr>
              <a:t>Erasmus Play platform.</a:t>
            </a:r>
            <a:endParaRPr lang="en-US" sz="1600" b="1" kern="0" dirty="0"/>
          </a:p>
          <a:p>
            <a:pPr marL="28575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sz="1600" b="1" kern="0" dirty="0"/>
              <a:t>Take care of your health insurance </a:t>
            </a:r>
            <a:r>
              <a:rPr lang="en-US" sz="1600" kern="0" dirty="0"/>
              <a:t>(options: </a:t>
            </a:r>
            <a:r>
              <a:rPr lang="en-US" sz="1600" b="1" kern="0" dirty="0"/>
              <a:t>European Health Insurance Card </a:t>
            </a:r>
            <a:r>
              <a:rPr lang="en-US" sz="1600" kern="0" dirty="0"/>
              <a:t>or </a:t>
            </a:r>
            <a:r>
              <a:rPr lang="en-US" sz="1600" b="1" kern="0" dirty="0"/>
              <a:t>commercial insurance</a:t>
            </a:r>
            <a:r>
              <a:rPr lang="en-US" sz="1600" kern="0" dirty="0"/>
              <a:t>).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sz="1600" b="1" dirty="0"/>
              <a:t>Brush up your foreign language</a:t>
            </a:r>
            <a:r>
              <a:rPr lang="en-US" sz="1600" dirty="0"/>
              <a:t>, utilizing language tools, such us </a:t>
            </a:r>
            <a:r>
              <a:rPr lang="en-US" sz="1600" b="1" dirty="0"/>
              <a:t>Online Language Support (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OLS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portal operates through EU Academy platform, where it offers a range of interactive language learning activities</a:t>
            </a:r>
            <a:r>
              <a:rPr lang="en-US" sz="1600" kern="0" dirty="0"/>
              <a:t>).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sz="1600" kern="0" dirty="0"/>
              <a:t>If applicable, </a:t>
            </a:r>
            <a:r>
              <a:rPr lang="en-US" sz="1600" b="1" kern="0" dirty="0">
                <a:solidFill>
                  <a:srgbClr val="7030A0"/>
                </a:solidFill>
              </a:rPr>
              <a:t>apply for any necessary visas or residence permits asap.</a:t>
            </a:r>
          </a:p>
          <a:p>
            <a:pPr marL="28575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sz="1600" kern="0" dirty="0"/>
              <a:t>Be </a:t>
            </a:r>
            <a:r>
              <a:rPr lang="en-US" sz="1600" b="1" kern="0" dirty="0"/>
              <a:t>mindful of potential cultural differences </a:t>
            </a:r>
            <a:r>
              <a:rPr lang="en-US" sz="1600" kern="0" dirty="0"/>
              <a:t>and be </a:t>
            </a:r>
            <a:r>
              <a:rPr lang="en-US" sz="1600" b="1" kern="0" dirty="0"/>
              <a:t>open to new experiences </a:t>
            </a:r>
            <a:r>
              <a:rPr lang="en-US" sz="1600" kern="0" dirty="0"/>
              <a:t>during your exchange.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indent="-285750" algn="just" defTabSz="914400">
              <a:buFont typeface="Wingdings" panose="05000000000000000000" pitchFamily="2" charset="2"/>
              <a:buChar char="ü"/>
              <a:defRPr/>
            </a:pPr>
            <a:endParaRPr kumimoji="0" lang="en-US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indent="-285750" algn="just" defTabSz="914400">
              <a:buFont typeface="Wingdings" panose="05000000000000000000" pitchFamily="2" charset="2"/>
              <a:buChar char="ü"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0E5928-4DB2-4F50-BA41-E78CE88E76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91" y="4513605"/>
            <a:ext cx="3384289" cy="169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44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75129D1E-DC38-4CCA-94BD-58825A374AF6}"/>
              </a:ext>
            </a:extLst>
          </p:cNvPr>
          <p:cNvSpPr txBox="1">
            <a:spLocks/>
          </p:cNvSpPr>
          <p:nvPr/>
        </p:nvSpPr>
        <p:spPr>
          <a:xfrm>
            <a:off x="262118" y="2984247"/>
            <a:ext cx="3740089" cy="36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 Etiquette</a:t>
            </a:r>
            <a:endParaRPr lang="en-SI" sz="20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36B9E2F-E851-4664-9C30-0EF624445740}"/>
              </a:ext>
            </a:extLst>
          </p:cNvPr>
          <p:cNvSpPr txBox="1">
            <a:spLocks/>
          </p:cNvSpPr>
          <p:nvPr/>
        </p:nvSpPr>
        <p:spPr>
          <a:xfrm>
            <a:off x="406226" y="1591242"/>
            <a:ext cx="8408947" cy="1912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Char char="ü"/>
            </a:pPr>
            <a:r>
              <a:rPr lang="en-US" sz="2000" b="1" dirty="0"/>
              <a:t>Use your UP student email for all your communication. 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000" b="1" dirty="0"/>
              <a:t>Keep all parties informed </a:t>
            </a:r>
            <a:r>
              <a:rPr lang="en-US" sz="2000" dirty="0"/>
              <a:t>regarding potential changes or decisions.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000" dirty="0"/>
              <a:t>Allow at least </a:t>
            </a:r>
            <a:r>
              <a:rPr lang="en-US" sz="2000" b="1" dirty="0"/>
              <a:t>4 days for a response to your e-mail </a:t>
            </a:r>
            <a:r>
              <a:rPr lang="en-US" sz="2000" dirty="0"/>
              <a:t>before resending it.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F1F7FF-C211-463B-AC6B-A293170C3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150" y="3090962"/>
            <a:ext cx="4617024" cy="3304470"/>
          </a:xfrm>
          <a:prstGeom prst="rect">
            <a:avLst/>
          </a:prstGeom>
        </p:spPr>
      </p:pic>
      <p:pic>
        <p:nvPicPr>
          <p:cNvPr id="1026" name="Picture 2" descr="https://marktomforde.com/academic/undergraduates/images/EmailEtiquette.png">
            <a:extLst>
              <a:ext uri="{FF2B5EF4-FFF2-40B4-BE49-F238E27FC236}">
                <a16:creationId xmlns:a16="http://schemas.microsoft.com/office/drawing/2014/main" id="{47A50AFA-05A2-4B2A-A283-7F336DEEC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25" y="3429000"/>
            <a:ext cx="3740089" cy="311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1713A2-D46C-4870-90D6-D904DB5E7FAA}"/>
              </a:ext>
            </a:extLst>
          </p:cNvPr>
          <p:cNvSpPr txBox="1"/>
          <p:nvPr/>
        </p:nvSpPr>
        <p:spPr>
          <a:xfrm>
            <a:off x="178114" y="865923"/>
            <a:ext cx="468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Communication is key.</a:t>
            </a:r>
            <a:endParaRPr kumimoji="0" lang="en-SI" sz="3600" b="1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24994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3D247C-E337-44EC-B8AB-084995C36B5E}"/>
              </a:ext>
            </a:extLst>
          </p:cNvPr>
          <p:cNvSpPr txBox="1"/>
          <p:nvPr/>
        </p:nvSpPr>
        <p:spPr>
          <a:xfrm>
            <a:off x="495547" y="782047"/>
            <a:ext cx="3608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uLnTx/>
                <a:uFillTx/>
              </a:rPr>
              <a:t>After the mobility</a:t>
            </a:r>
            <a:endParaRPr kumimoji="0" lang="en-SI" sz="36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uLnTx/>
              <a:uFillTx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437757-D224-47A5-ADFC-02949C6B4237}"/>
              </a:ext>
            </a:extLst>
          </p:cNvPr>
          <p:cNvSpPr txBox="1"/>
          <p:nvPr/>
        </p:nvSpPr>
        <p:spPr>
          <a:xfrm>
            <a:off x="160317" y="1585356"/>
            <a:ext cx="5260769" cy="4643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b="1" kern="0" dirty="0"/>
              <a:t>Finalizing your mobility documentation </a:t>
            </a:r>
            <a:r>
              <a:rPr lang="en-US" kern="0" dirty="0"/>
              <a:t>to facilitate recognition procedure asap (</a:t>
            </a:r>
            <a:r>
              <a:rPr lang="en-US" b="1" kern="0" dirty="0"/>
              <a:t>in 1 month time after your return </a:t>
            </a:r>
            <a:r>
              <a:rPr lang="en-US" kern="0" dirty="0"/>
              <a:t>from Erasmus study exchange).</a:t>
            </a:r>
          </a:p>
          <a:p>
            <a:pPr marL="28575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kern="0" dirty="0"/>
              <a:t>Upon completion of your Erasmus study exchange, the host institution will issue you a </a:t>
            </a:r>
            <a:r>
              <a:rPr lang="en-US" b="1" kern="0" dirty="0"/>
              <a:t>Confirmation of Stay</a:t>
            </a:r>
            <a:r>
              <a:rPr lang="en-US" kern="0" dirty="0"/>
              <a:t> and </a:t>
            </a:r>
            <a:r>
              <a:rPr lang="en-US" b="1" kern="0" dirty="0"/>
              <a:t>Transcript of Records.</a:t>
            </a:r>
            <a:endParaRPr lang="en-US" kern="0" dirty="0"/>
          </a:p>
          <a:p>
            <a:pPr marL="285750" lvl="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b="1" kern="0" dirty="0"/>
              <a:t>Submit the Application Form for Recognition</a:t>
            </a:r>
            <a:r>
              <a:rPr lang="en-US" kern="0" dirty="0"/>
              <a:t> along with the required attachments to FAMNIT </a:t>
            </a:r>
            <a:r>
              <a:rPr lang="en-US" kern="0" dirty="0" err="1"/>
              <a:t>Referat</a:t>
            </a:r>
            <a:r>
              <a:rPr lang="en-US" kern="0" dirty="0"/>
              <a:t> (via email or in person).</a:t>
            </a:r>
          </a:p>
          <a:p>
            <a:pPr marL="285750" lvl="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b="1" kern="0" dirty="0"/>
              <a:t>Complete the online report for approval and receipt of remaining Erasmus co-funding.</a:t>
            </a:r>
          </a:p>
          <a:p>
            <a:pPr marL="285750" lvl="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kern="0" dirty="0"/>
              <a:t>Get involved with </a:t>
            </a:r>
            <a:r>
              <a:rPr lang="en-US" b="1" kern="0" dirty="0"/>
              <a:t>ESN </a:t>
            </a:r>
            <a:r>
              <a:rPr lang="en-US" b="1" kern="0" dirty="0" err="1"/>
              <a:t>Primorska</a:t>
            </a:r>
            <a:r>
              <a:rPr lang="en-US" b="1" kern="0" dirty="0"/>
              <a:t>.</a:t>
            </a:r>
          </a:p>
          <a:p>
            <a:pPr marL="285750" lvl="0" indent="-285750" algn="just" defTabSz="914400">
              <a:buFont typeface="Wingdings" panose="05000000000000000000" pitchFamily="2" charset="2"/>
              <a:buChar char="ü"/>
              <a:defRPr/>
            </a:pPr>
            <a:r>
              <a:rPr lang="en-US" b="1" kern="0" dirty="0"/>
              <a:t>Share your Erasmus experience</a:t>
            </a:r>
            <a:r>
              <a:rPr lang="en-US" kern="0" dirty="0"/>
              <a:t> with others to inspire and encourage future students to participate in similar programs.</a:t>
            </a:r>
            <a:endParaRPr kumimoji="0" lang="en-US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1F0517-C052-4519-B3C7-3984C283A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405" y="1428378"/>
            <a:ext cx="3206337" cy="2016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F62713-534D-4CBE-A740-933D12A82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589" t="41818" r="28095" b="35931"/>
          <a:stretch/>
        </p:blipFill>
        <p:spPr>
          <a:xfrm>
            <a:off x="5925787" y="4062132"/>
            <a:ext cx="2766951" cy="16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2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5636598-6B7C-4451-A2A9-3107798F6DA1}"/>
              </a:ext>
            </a:extLst>
          </p:cNvPr>
          <p:cNvSpPr/>
          <p:nvPr/>
        </p:nvSpPr>
        <p:spPr>
          <a:xfrm>
            <a:off x="4640336" y="1628506"/>
            <a:ext cx="416725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Presentation Recap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Application procedure at the host institution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Online application for Erasmus co-funding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Completion of the mobility documentation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General preparation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E52ABC-F8CC-4834-93F8-01917C17C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57" y="3520915"/>
            <a:ext cx="3695908" cy="31248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0BE472-0B42-4EC4-AE00-CBE77D5DCEE8}"/>
              </a:ext>
            </a:extLst>
          </p:cNvPr>
          <p:cNvSpPr txBox="1"/>
          <p:nvPr/>
        </p:nvSpPr>
        <p:spPr>
          <a:xfrm>
            <a:off x="282969" y="935592"/>
            <a:ext cx="41026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kern="0" dirty="0">
                <a:solidFill>
                  <a:srgbClr val="92D050"/>
                </a:solidFill>
              </a:rPr>
              <a:t>Keep in mind that you have </a:t>
            </a:r>
            <a:r>
              <a:rPr lang="en-US" b="1" kern="0" dirty="0">
                <a:solidFill>
                  <a:srgbClr val="92D050"/>
                </a:solidFill>
              </a:rPr>
              <a:t>ample time </a:t>
            </a:r>
            <a:r>
              <a:rPr lang="en-US" kern="0" dirty="0">
                <a:solidFill>
                  <a:srgbClr val="92D050"/>
                </a:solidFill>
              </a:rPr>
              <a:t>to carry out all </a:t>
            </a:r>
            <a:r>
              <a:rPr lang="en-US" b="1" kern="0" dirty="0">
                <a:solidFill>
                  <a:srgbClr val="92D050"/>
                </a:solidFill>
              </a:rPr>
              <a:t>necessary overlapping tasks.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b="1" kern="0" dirty="0">
                <a:solidFill>
                  <a:srgbClr val="92D050"/>
                </a:solidFill>
              </a:rPr>
              <a:t>Do not wait, but act and react.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</a:rPr>
              <a:t>Create your personal timeline and be well-organized, responsive, attentive and responsible.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b="1" kern="0" dirty="0">
                <a:solidFill>
                  <a:srgbClr val="92D050"/>
                </a:solidFill>
              </a:rPr>
              <a:t>Do not be afraid to ask questions </a:t>
            </a:r>
            <a:r>
              <a:rPr lang="en-US" kern="0" dirty="0">
                <a:solidFill>
                  <a:srgbClr val="92D050"/>
                </a:solidFill>
              </a:rPr>
              <a:t>and reach out in case of uncertainties.</a:t>
            </a:r>
            <a:endParaRPr kumimoji="0" lang="en-US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49110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6ECC9CB-7BE3-4B74-8EAA-B8E78E3D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333" y="998290"/>
            <a:ext cx="7450997" cy="110651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B0F0"/>
                </a:solidFill>
              </a:rPr>
              <a:t>FAMNIT INTERNATIONAL OFFICE</a:t>
            </a:r>
            <a:endParaRPr lang="en-SI" sz="36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FF90048-CEDD-4746-A5C0-C5B5F0424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0861" y="1968501"/>
            <a:ext cx="5722806" cy="146049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dirty="0"/>
              <a:t>Office Hours: </a:t>
            </a:r>
            <a:r>
              <a:rPr lang="en-US" b="1" dirty="0"/>
              <a:t>Monday–Friday (9.00–15.00)</a:t>
            </a:r>
          </a:p>
          <a:p>
            <a:pPr marL="0" indent="0" algn="ctr">
              <a:buNone/>
            </a:pPr>
            <a:r>
              <a:rPr lang="en-US" sz="2600" dirty="0"/>
              <a:t>*scheduling appointment for your visit is recommendable via email: </a:t>
            </a:r>
            <a:endParaRPr lang="en-US" sz="2600" dirty="0">
              <a:hlinkClick r:id="rId3"/>
            </a:endParaRPr>
          </a:p>
          <a:p>
            <a:pPr marL="0" indent="0" algn="ctr">
              <a:buNone/>
            </a:pPr>
            <a:r>
              <a:rPr lang="en-US" b="1" dirty="0">
                <a:hlinkClick r:id="rId3"/>
              </a:rPr>
              <a:t>international@famnit.upr.si</a:t>
            </a:r>
            <a:endParaRPr lang="en-US" b="1" dirty="0"/>
          </a:p>
          <a:p>
            <a:pPr marL="0" indent="0" algn="ctr">
              <a:buNone/>
            </a:pPr>
            <a:r>
              <a:rPr lang="en-US" dirty="0"/>
              <a:t>+386 5 61 17 594</a:t>
            </a:r>
          </a:p>
        </p:txBody>
      </p:sp>
    </p:spTree>
    <p:extLst>
      <p:ext uri="{BB962C8B-B14F-4D97-AF65-F5344CB8AC3E}">
        <p14:creationId xmlns:p14="http://schemas.microsoft.com/office/powerpoint/2010/main" val="1383261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639</TotalTime>
  <Words>1078</Words>
  <Application>Microsoft Office PowerPoint</Application>
  <PresentationFormat>On-screen Show (4:3)</PresentationFormat>
  <Paragraphs>94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Verdana</vt:lpstr>
      <vt:lpstr>Wingdings</vt:lpstr>
      <vt:lpstr>Office Theme</vt:lpstr>
      <vt:lpstr>Study Exchange:  All you need to know to well-prepare </vt:lpstr>
      <vt:lpstr>You've applied and have been officially selected, as indicated by your Erasmus+ Decision – WHAT COMES NEXT?</vt:lpstr>
      <vt:lpstr>Applying to the Partner Institution (Application procedures) </vt:lpstr>
      <vt:lpstr>Applying for co-financing: Financial Agreement</vt:lpstr>
      <vt:lpstr>Completing mobility documentation 2 core documents: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FAMNIT INTERNATIONAL OFFICE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Sanja Sandič</dc:creator>
  <cp:lastModifiedBy>Ira Mešiček</cp:lastModifiedBy>
  <cp:revision>141</cp:revision>
  <dcterms:created xsi:type="dcterms:W3CDTF">2023-07-11T12:08:11Z</dcterms:created>
  <dcterms:modified xsi:type="dcterms:W3CDTF">2025-04-18T12:22:00Z</dcterms:modified>
</cp:coreProperties>
</file>